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notesMasterIdLst>
    <p:notesMasterId r:id="rId11"/>
  </p:notesMasterIdLst>
  <p:sldIdLst>
    <p:sldId id="256" r:id="rId3"/>
    <p:sldId id="257" r:id="rId4"/>
    <p:sldId id="262" r:id="rId5"/>
    <p:sldId id="267" r:id="rId6"/>
    <p:sldId id="270" r:id="rId7"/>
    <p:sldId id="272" r:id="rId8"/>
    <p:sldId id="271" r:id="rId9"/>
    <p:sldId id="273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33" d="100"/>
          <a:sy n="33" d="100"/>
        </p:scale>
        <p:origin x="1110" y="1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27855-BD73-4661-95E2-04C0F4E32A34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182CE-0118-4141-975D-12429FF3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9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www.freepik.com/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6667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247700" y="4606217"/>
            <a:ext cx="5696400" cy="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67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536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2096033" y="1393500"/>
            <a:ext cx="8000000" cy="24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4666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402033" y="3702367"/>
            <a:ext cx="7388000" cy="5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833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43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4316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4316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94804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4804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808732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08732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808732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808732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6380865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6380865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6380865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6380865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5212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737707" y="963097"/>
            <a:ext cx="51464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307" y="2067732"/>
            <a:ext cx="39292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225507" y="4484967"/>
            <a:ext cx="41708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33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69348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960000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9600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4827815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4827816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8695597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86956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6292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" flipH="1">
            <a:off x="4495672" y="2247763"/>
            <a:ext cx="3200661" cy="348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1438981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438984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 idx="2"/>
          </p:nvPr>
        </p:nvSpPr>
        <p:spPr>
          <a:xfrm>
            <a:off x="7750615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7750617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 idx="4"/>
          </p:nvPr>
        </p:nvSpPr>
        <p:spPr>
          <a:xfrm>
            <a:off x="1438981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1438984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6"/>
          </p:nvPr>
        </p:nvSpPr>
        <p:spPr>
          <a:xfrm>
            <a:off x="7750615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7"/>
          </p:nvPr>
        </p:nvSpPr>
        <p:spPr>
          <a:xfrm>
            <a:off x="7750617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8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990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3803000" y="1195600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803000" y="1965015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803000" y="2877471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03000" y="3646900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3803000" y="4559359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3803000" y="5328801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53855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1953178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4951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7040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900024">
            <a:off x="10226535" y="-1656018"/>
            <a:ext cx="3701028" cy="4028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 rot="10799979">
            <a:off x="-2168935" y="-3033287"/>
            <a:ext cx="5725467" cy="5179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34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31200" y="3858317"/>
            <a:ext cx="3329600" cy="9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492833" y="1215684"/>
            <a:ext cx="31008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sz="18666" b="1" u="sng"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431200" y="4785517"/>
            <a:ext cx="33296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701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-117772"/>
            <a:ext cx="14632707" cy="1751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5" flipH="1">
            <a:off x="-2099634" y="5224295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735317" y="4150753"/>
            <a:ext cx="4510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3530151" y="2727384"/>
            <a:ext cx="7011600" cy="135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0479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0251" y="2669621"/>
            <a:ext cx="23836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687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ctrTitle"/>
          </p:nvPr>
        </p:nvSpPr>
        <p:spPr>
          <a:xfrm>
            <a:off x="1172833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172833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 idx="2"/>
          </p:nvPr>
        </p:nvSpPr>
        <p:spPr>
          <a:xfrm>
            <a:off x="4717684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4717680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ctrTitle" idx="4"/>
          </p:nvPr>
        </p:nvSpPr>
        <p:spPr>
          <a:xfrm>
            <a:off x="8262577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5"/>
          </p:nvPr>
        </p:nvSpPr>
        <p:spPr>
          <a:xfrm>
            <a:off x="8262569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ctrTitle" idx="6"/>
          </p:nvPr>
        </p:nvSpPr>
        <p:spPr>
          <a:xfrm>
            <a:off x="1172833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7"/>
          </p:nvPr>
        </p:nvSpPr>
        <p:spPr>
          <a:xfrm>
            <a:off x="1172833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ctrTitle" idx="8"/>
          </p:nvPr>
        </p:nvSpPr>
        <p:spPr>
          <a:xfrm>
            <a:off x="4717684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9"/>
          </p:nvPr>
        </p:nvSpPr>
        <p:spPr>
          <a:xfrm>
            <a:off x="4717680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ctrTitle" idx="13"/>
          </p:nvPr>
        </p:nvSpPr>
        <p:spPr>
          <a:xfrm>
            <a:off x="8262577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4"/>
          </p:nvPr>
        </p:nvSpPr>
        <p:spPr>
          <a:xfrm>
            <a:off x="8262569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0530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Title and two lis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985300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2"/>
          </p:nvPr>
        </p:nvSpPr>
        <p:spPr>
          <a:xfrm>
            <a:off x="6165933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t="70" b="-1203"/>
          <a:stretch/>
        </p:blipFill>
        <p:spPr>
          <a:xfrm rot="-860445">
            <a:off x="-3155793" y="-733155"/>
            <a:ext cx="13076177" cy="1565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65831">
            <a:off x="9065560" y="-3083653"/>
            <a:ext cx="63012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27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02927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2285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92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82767" y="1898400"/>
            <a:ext cx="10226400" cy="4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59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2184575" y="2141467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84567" y="2657733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 idx="2"/>
          </p:nvPr>
        </p:nvSpPr>
        <p:spPr>
          <a:xfrm>
            <a:off x="7043251" y="4299945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043240" y="4816212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4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75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522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8399100" y="2243833"/>
            <a:ext cx="2816800" cy="3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988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412967" y="2071200"/>
            <a:ext cx="5366000" cy="27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879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037609" y="-961999"/>
            <a:ext cx="9862859" cy="892050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997300" y="1708633"/>
            <a:ext cx="4036800" cy="10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997300" y="2692967"/>
            <a:ext cx="4036800" cy="24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988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935812">
            <a:off x="9516959" y="3389523"/>
            <a:ext cx="5992808" cy="652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2700000">
            <a:off x="-3177445" y="4386184"/>
            <a:ext cx="6084524" cy="550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5400000" flipH="1">
            <a:off x="-3496488" y="-6395965"/>
            <a:ext cx="8821571" cy="797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-8100000">
            <a:off x="8334086" y="-3309892"/>
            <a:ext cx="6084524" cy="550318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6096000" y="2004200"/>
            <a:ext cx="2209600" cy="2240000"/>
          </a:xfrm>
          <a:prstGeom prst="rect">
            <a:avLst/>
          </a:prstGeom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600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98905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50241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1237" y="2614863"/>
            <a:ext cx="6806800" cy="1815821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  <a:cs typeface="Calibri" panose="020F0502020204030204" pitchFamily="34" charset="0"/>
              </a:rPr>
              <a:t>Фишинг атака</a:t>
            </a:r>
            <a:endParaRPr lang="en-US" dirty="0">
              <a:latin typeface="Bahnschrift SemiBold" panose="020B0502040204020203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2153" y="4430684"/>
            <a:ext cx="6984967" cy="1458769"/>
          </a:xfrm>
        </p:spPr>
        <p:txBody>
          <a:bodyPr/>
          <a:lstStyle/>
          <a:p>
            <a:r>
              <a:rPr lang="ru-RU" dirty="0">
                <a:latin typeface="Bahnschrift SemiBold" panose="020B0502040204020203" pitchFamily="34" charset="0"/>
              </a:rPr>
              <a:t>Какво е фишинг? Как да </a:t>
            </a:r>
            <a:r>
              <a:rPr lang="ru-RU" dirty="0" err="1">
                <a:latin typeface="Bahnschrift SemiBold" panose="020B0502040204020203" pitchFamily="34" charset="0"/>
              </a:rPr>
              <a:t>разпознаем</a:t>
            </a:r>
            <a:r>
              <a:rPr lang="ru-RU" dirty="0" smtClean="0">
                <a:latin typeface="Bahnschrift SemiBold" panose="020B0502040204020203" pitchFamily="34" charset="0"/>
              </a:rPr>
              <a:t>, </a:t>
            </a:r>
            <a:r>
              <a:rPr lang="ru-RU" dirty="0" err="1" smtClean="0">
                <a:latin typeface="Bahnschrift SemiBold" panose="020B0502040204020203" pitchFamily="34" charset="0"/>
              </a:rPr>
              <a:t>когато</a:t>
            </a:r>
            <a:r>
              <a:rPr lang="ru-RU" dirty="0" smtClean="0">
                <a:latin typeface="Bahnschrift SemiBold" panose="020B0502040204020203" pitchFamily="34" charset="0"/>
              </a:rPr>
              <a:t> </a:t>
            </a:r>
            <a:r>
              <a:rPr lang="ru-RU" dirty="0">
                <a:latin typeface="Bahnschrift SemiBold" panose="020B0502040204020203" pitchFamily="34" charset="0"/>
              </a:rPr>
              <a:t>попаднем на фишинг?</a:t>
            </a:r>
            <a:endParaRPr lang="en-US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3822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608315" y="2621159"/>
            <a:ext cx="9231481" cy="1610643"/>
          </a:xfrm>
        </p:spPr>
        <p:txBody>
          <a:bodyPr/>
          <a:lstStyle/>
          <a:p>
            <a:pPr algn="ctr"/>
            <a:r>
              <a:rPr lang="bg-BG" sz="6070" b="0" u="none" dirty="0" smtClean="0">
                <a:latin typeface="Bahnschrift SemiBold" panose="020B0502040204020203" pitchFamily="34" charset="0"/>
              </a:rPr>
              <a:t>Какво е фишинг?</a:t>
            </a:r>
            <a:endParaRPr lang="en-US" sz="607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346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621850" y="1582481"/>
            <a:ext cx="10768045" cy="4057234"/>
          </a:xfrm>
        </p:spPr>
        <p:txBody>
          <a:bodyPr/>
          <a:lstStyle/>
          <a:p>
            <a:pPr algn="ctr"/>
            <a:r>
              <a:rPr lang="bg-BG" sz="2400" b="0" u="none" dirty="0">
                <a:latin typeface="Bahnschrift SemiBold" panose="020B0502040204020203" pitchFamily="34" charset="0"/>
              </a:rPr>
              <a:t>Фишинг е процес при който злонамерен човек ти праща файл или сайт, като целта му е да открадне информация свързана с теб.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/>
            </a:r>
            <a:br>
              <a:rPr lang="bg-BG" sz="2400" b="0" u="none" dirty="0" smtClean="0">
                <a:latin typeface="Bahnschrift SemiBold" panose="020B0502040204020203" pitchFamily="34" charset="0"/>
              </a:rPr>
            </a:br>
            <a:r>
              <a:rPr lang="en-US" sz="2400" b="0" u="none" dirty="0">
                <a:latin typeface="Bahnschrift SemiBold" panose="020B0502040204020203" pitchFamily="34" charset="0"/>
              </a:rPr>
              <a:t/>
            </a:r>
            <a:br>
              <a:rPr lang="en-US" sz="2400" b="0" u="none" dirty="0">
                <a:latin typeface="Bahnschrift SemiBold" panose="020B0502040204020203" pitchFamily="34" charset="0"/>
              </a:rPr>
            </a:br>
            <a:r>
              <a:rPr lang="bg-BG" sz="2400" b="0" u="none" dirty="0">
                <a:latin typeface="Bahnschrift SemiBold" panose="020B0502040204020203" pitchFamily="34" charset="0"/>
              </a:rPr>
              <a:t>Най-често това е връзка към известен сайт – например </a:t>
            </a:r>
            <a:r>
              <a:rPr lang="en-US" sz="2400" b="0" u="none" dirty="0">
                <a:latin typeface="Bahnschrift SemiBold" panose="020B0502040204020203" pitchFamily="34" charset="0"/>
              </a:rPr>
              <a:t>Facebook</a:t>
            </a:r>
            <a:r>
              <a:rPr lang="bg-BG" sz="2400" b="0" u="none" dirty="0">
                <a:latin typeface="Bahnschrift SemiBold" panose="020B0502040204020203" pitchFamily="34" charset="0"/>
              </a:rPr>
              <a:t> и ти трябва да влезеш в профила си, за да видиш съдържанието, но това не е истинския сайт и </a:t>
            </a:r>
            <a:r>
              <a:rPr lang="bg-BG" sz="2400" b="0" u="none" dirty="0">
                <a:solidFill>
                  <a:srgbClr val="FF0000"/>
                </a:solidFill>
                <a:latin typeface="Bahnschrift SemiBold" panose="020B0502040204020203" pitchFamily="34" charset="0"/>
              </a:rPr>
              <a:t>ти току-що даде паролата и потребителското си име на някой непознат</a:t>
            </a:r>
            <a:r>
              <a:rPr lang="bg-BG" sz="2400" u="none" dirty="0">
                <a:solidFill>
                  <a:srgbClr val="FF0000"/>
                </a:solidFill>
              </a:rPr>
              <a:t>.</a:t>
            </a:r>
            <a:endParaRPr lang="en-US" sz="2400" u="none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03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477470" y="1309765"/>
            <a:ext cx="10719919" cy="4057234"/>
          </a:xfrm>
        </p:spPr>
        <p:txBody>
          <a:bodyPr/>
          <a:lstStyle/>
          <a:p>
            <a:pPr algn="ctr"/>
            <a:r>
              <a:rPr lang="en-GB" sz="1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400" b="0" u="none" dirty="0">
                <a:latin typeface="Bahnschrift SemiBold" panose="020B0502040204020203" pitchFamily="34" charset="0"/>
              </a:rPr>
              <a:t>Фишинга е една от най-разпространените атаки в интернет и всеки един човек, който използва интернет все някога е попадал на подобна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.</a:t>
            </a:r>
            <a:br>
              <a:rPr lang="bg-BG" sz="2400" b="0" u="none" dirty="0" smtClean="0">
                <a:latin typeface="Bahnschrift SemiBold" panose="020B0502040204020203" pitchFamily="34" charset="0"/>
              </a:rPr>
            </a:br>
            <a:r>
              <a:rPr lang="bg-BG" sz="2400" b="0" u="none" dirty="0" smtClean="0">
                <a:latin typeface="Bahnschrift SemiBold" panose="020B0502040204020203" pitchFamily="34" charset="0"/>
              </a:rPr>
              <a:t/>
            </a:r>
            <a:br>
              <a:rPr lang="bg-BG" sz="2400" b="0" u="none" dirty="0" smtClean="0">
                <a:latin typeface="Bahnschrift SemiBold" panose="020B0502040204020203" pitchFamily="34" charset="0"/>
              </a:rPr>
            </a:br>
            <a:r>
              <a:rPr lang="bg-BG" sz="24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400" b="0" u="none" dirty="0">
                <a:latin typeface="Bahnschrift SemiBold" panose="020B0502040204020203" pitchFamily="34" charset="0"/>
              </a:rPr>
              <a:t>Фишинг атаката може да се види по много различни начини, за които дори цял ден да говорим няма да е достатъчно. Достатъчно е обаче да знаем как да разпознаем такава атака и да се защитим от нея.</a:t>
            </a:r>
            <a:endParaRPr lang="en-US" sz="10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4689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504165" y="-1385309"/>
            <a:ext cx="3292425" cy="679456"/>
          </a:xfrm>
        </p:spPr>
        <p:txBody>
          <a:bodyPr/>
          <a:lstStyle/>
          <a:p>
            <a:pPr algn="ctr"/>
            <a:r>
              <a:rPr lang="bg-BG" sz="3200" b="0" u="non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SemiBold" panose="020B0502040204020203" pitchFamily="34" charset="0"/>
              </a:rPr>
              <a:t>Интересен факт</a:t>
            </a:r>
            <a:endParaRPr lang="en-US" sz="3200" b="0" u="none" dirty="0">
              <a:solidFill>
                <a:schemeClr val="accent1">
                  <a:lumMod val="60000"/>
                  <a:lumOff val="4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101516" y="7276418"/>
            <a:ext cx="883919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Думата </a:t>
            </a:r>
            <a:r>
              <a:rPr lang="bg-BG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фишинг (</a:t>
            </a:r>
            <a:r>
              <a:rPr lang="en-US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phishing</a:t>
            </a:r>
            <a:r>
              <a:rPr lang="bg-BG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) идва от </a:t>
            </a:r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английското </a:t>
            </a:r>
            <a:r>
              <a:rPr lang="en-US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fishing,</a:t>
            </a:r>
            <a:r>
              <a:rPr lang="bg-BG" sz="28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което означава риболов. Наречено е така, защото има примамка и рибата се хваща на въдицата по същия начин по който измаменият се хваща на примамката на измамника.</a:t>
            </a:r>
            <a:endParaRPr lang="en-US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4747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78 0.04954 L -0.04388 0.4143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" y="182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914 -0.02246 L -0.02305 -0.6868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" y="-33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608315" y="2621159"/>
            <a:ext cx="9231481" cy="1610643"/>
          </a:xfrm>
        </p:spPr>
        <p:txBody>
          <a:bodyPr/>
          <a:lstStyle/>
          <a:p>
            <a:pPr algn="ctr"/>
            <a:r>
              <a:rPr lang="bg-BG" sz="6070" b="0" u="none" dirty="0" smtClean="0">
                <a:latin typeface="Bahnschrift SemiBold" panose="020B0502040204020203" pitchFamily="34" charset="0"/>
              </a:rPr>
              <a:t>Как да се предпазим</a:t>
            </a:r>
            <a:r>
              <a:rPr lang="bg-BG" sz="6070" b="0" u="none" dirty="0" smtClean="0">
                <a:latin typeface="Bahnschrift SemiBold" panose="020B0502040204020203" pitchFamily="34" charset="0"/>
              </a:rPr>
              <a:t>?</a:t>
            </a:r>
            <a:endParaRPr lang="en-US" sz="6070" b="0" u="none" dirty="0"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760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698566" y="-2620634"/>
            <a:ext cx="8875075" cy="1507957"/>
          </a:xfrm>
        </p:spPr>
        <p:txBody>
          <a:bodyPr/>
          <a:lstStyle/>
          <a:p>
            <a:pPr algn="ctr"/>
            <a:r>
              <a:rPr lang="bg-BG" sz="3200" b="0" u="non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SemiBold" panose="020B0502040204020203" pitchFamily="34" charset="0"/>
              </a:rPr>
              <a:t> Три правила, които трябва да спазваш, за да се </a:t>
            </a:r>
            <a:r>
              <a:rPr lang="bg-BG" sz="32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защитиш</a:t>
            </a:r>
            <a:r>
              <a:rPr lang="bg-BG" sz="3200" b="0" u="none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Bahnschrift SemiBold" panose="020B0502040204020203" pitchFamily="34" charset="0"/>
              </a:rPr>
              <a:t> от фишинг атака:</a:t>
            </a:r>
            <a:endParaRPr lang="en-US" sz="3200" b="0" u="none" dirty="0">
              <a:solidFill>
                <a:schemeClr val="accent1">
                  <a:lumMod val="60000"/>
                  <a:lumOff val="4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638981" y="1279258"/>
            <a:ext cx="88391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2800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Не отговаряш </a:t>
            </a:r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на непознати в интернет</a:t>
            </a:r>
            <a:endParaRPr lang="en-US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-9333226" y="3315828"/>
            <a:ext cx="88391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2800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Не вярваш </a:t>
            </a:r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на това, което някой непознат ти казва, дори да звучи истинско</a:t>
            </a:r>
            <a:endParaRPr lang="en-US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344605" y="9588369"/>
            <a:ext cx="88391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bg-BG" sz="2800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Съобщаваш</a:t>
            </a:r>
            <a:r>
              <a:rPr lang="bg-BG" sz="2800" dirty="0" smtClean="0">
                <a:solidFill>
                  <a:schemeClr val="bg1"/>
                </a:solidFill>
                <a:latin typeface="Bahnschrift SemiBold" panose="020B0502040204020203" pitchFamily="34" charset="0"/>
              </a:rPr>
              <a:t> на възрастен или ако се налага – в полицията.</a:t>
            </a:r>
            <a:endParaRPr lang="en-US" sz="28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2662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32 0.15162 L 0.01445 0.40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6" y="129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166 0.19305 L -0.81641 0.1759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904" y="-8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316 0.06968 L 0.89414 0.0696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365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528 -0.22893 L 0.02565 -0.6245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2" y="-19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621850" y="1582481"/>
            <a:ext cx="10768045" cy="4057234"/>
          </a:xfrm>
        </p:spPr>
        <p:txBody>
          <a:bodyPr/>
          <a:lstStyle/>
          <a:p>
            <a:pPr algn="ctr"/>
            <a:r>
              <a:rPr lang="bg-BG" sz="2800" b="0" u="none" dirty="0">
                <a:latin typeface="Bahnschrift SemiBold" panose="020B0502040204020203" pitchFamily="34" charset="0"/>
              </a:rPr>
              <a:t>В днешно време такива атаки се правят по все по-добри начини и има случаи в които трябва да си професионалист, за да разбереш, че си попаднал на такава. Едно е сигурно – ако получиш съобщение, което гласи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: ”</a:t>
            </a:r>
            <a:r>
              <a:rPr lang="bg-BG" sz="2800" b="0" u="none" dirty="0">
                <a:latin typeface="Bahnschrift SemiBold" panose="020B0502040204020203" pitchFamily="34" charset="0"/>
              </a:rPr>
              <a:t>Влезте в акаунта си, за да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потвърдите ползваната от </a:t>
            </a:r>
            <a:r>
              <a:rPr lang="bg-BG" sz="2800" b="0" u="none" smtClean="0">
                <a:latin typeface="Bahnschrift SemiBold" panose="020B0502040204020203" pitchFamily="34" charset="0"/>
              </a:rPr>
              <a:t>вас парола”, </a:t>
            </a:r>
            <a:r>
              <a:rPr lang="bg-BG" sz="2800" b="0" u="none" dirty="0">
                <a:latin typeface="Bahnschrift SemiBold" panose="020B0502040204020203" pitchFamily="34" charset="0"/>
              </a:rPr>
              <a:t>бъди спокоен –големите компании не правят така.</a:t>
            </a:r>
            <a:endParaRPr lang="en-US" sz="200" b="0" u="none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273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Cybersecurity Agency by Slidesgo</Template>
  <TotalTime>316</TotalTime>
  <Words>228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Bahnschrift SemiBold</vt:lpstr>
      <vt:lpstr>Calibri</vt:lpstr>
      <vt:lpstr>Muli</vt:lpstr>
      <vt:lpstr>Open Sans</vt:lpstr>
      <vt:lpstr>Oswald</vt:lpstr>
      <vt:lpstr>Proxima Nova</vt:lpstr>
      <vt:lpstr>Proxima Nova Semibold</vt:lpstr>
      <vt:lpstr>Raleway Black</vt:lpstr>
      <vt:lpstr>Raleway ExtraBold</vt:lpstr>
      <vt:lpstr>Roboto</vt:lpstr>
      <vt:lpstr>Cybersecurity Agency by Slidesgo</vt:lpstr>
      <vt:lpstr>Slidesgo Final Pages</vt:lpstr>
      <vt:lpstr>Фишинг атака</vt:lpstr>
      <vt:lpstr>Какво е фишинг?</vt:lpstr>
      <vt:lpstr>Фишинг е процес при който злонамерен човек ти праща файл или сайт, като целта му е да открадне информация свързана с теб.   Най-често това е връзка към известен сайт – например Facebook и ти трябва да влезеш в профила си, за да видиш съдържанието, но това не е истинския сайт и ти току-що даде паролата и потребителското си име на някой непознат.</vt:lpstr>
      <vt:lpstr> Фишинга е една от най-разпространените атаки в интернет и всеки един човек, който използва интернет все някога е попадал на подобна.   Фишинг атаката може да се види по много различни начини, за които дори цял ден да говорим няма да е достатъчно. Достатъчно е обаче да знаем как да разпознаем такава атака и да се защитим от нея.</vt:lpstr>
      <vt:lpstr>Интересен факт</vt:lpstr>
      <vt:lpstr>Как да се предпазим?</vt:lpstr>
      <vt:lpstr> Три правила, които трябва да спазваш, за да се защитиш от фишинг атака:</vt:lpstr>
      <vt:lpstr>В днешно време такива атаки се правят по все по-добри начини и има случаи в които трябва да си професионалист, за да разбереш, че си попаднал на такава. Едно е сигурно – ако получиш съобщение, което гласи: ”Влезте в акаунта си, за да потвърдите ползваната от вас парола”, бъди спокоен –големите компании не правят така.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User08</dc:creator>
  <cp:lastModifiedBy>User08</cp:lastModifiedBy>
  <cp:revision>41</cp:revision>
  <dcterms:created xsi:type="dcterms:W3CDTF">2022-11-02T15:54:07Z</dcterms:created>
  <dcterms:modified xsi:type="dcterms:W3CDTF">2022-11-04T07:42:27Z</dcterms:modified>
</cp:coreProperties>
</file>

<file path=docProps/thumbnail.jpeg>
</file>